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24"/>
  </p:notesMasterIdLst>
  <p:sldIdLst>
    <p:sldId id="256" r:id="rId5"/>
    <p:sldId id="269" r:id="rId6"/>
    <p:sldId id="258" r:id="rId7"/>
    <p:sldId id="259" r:id="rId8"/>
    <p:sldId id="261" r:id="rId9"/>
    <p:sldId id="262" r:id="rId10"/>
    <p:sldId id="260" r:id="rId11"/>
    <p:sldId id="263" r:id="rId12"/>
    <p:sldId id="264" r:id="rId13"/>
    <p:sldId id="265" r:id="rId14"/>
    <p:sldId id="266" r:id="rId15"/>
    <p:sldId id="267" r:id="rId16"/>
    <p:sldId id="270" r:id="rId17"/>
    <p:sldId id="271" r:id="rId18"/>
    <p:sldId id="272" r:id="rId19"/>
    <p:sldId id="273" r:id="rId20"/>
    <p:sldId id="276" r:id="rId21"/>
    <p:sldId id="274" r:id="rId22"/>
    <p:sldId id="275"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79" d="100"/>
          <a:sy n="79" d="100"/>
        </p:scale>
        <p:origin x="152"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media/image1.jpeg>
</file>

<file path=ppt/media/image10.png>
</file>

<file path=ppt/media/image2.png>
</file>

<file path=ppt/media/image3.png>
</file>

<file path=ppt/media/image4.png>
</file>

<file path=ppt/media/image5.png>
</file>

<file path=ppt/media/image6.jpe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4D7D6A3-58FC-498D-8FCC-F158510A9658}" type="datetimeFigureOut">
              <a:rPr lang="en-US" smtClean="0"/>
              <a:t>7/4/2022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CADD3C7-09A3-4FAE-BEB8-19FEF1926070}" type="slidenum">
              <a:rPr lang="en-US" smtClean="0"/>
              <a:t>‹#›</a:t>
            </a:fld>
            <a:endParaRPr lang="en-US" dirty="0"/>
          </a:p>
        </p:txBody>
      </p:sp>
    </p:spTree>
    <p:extLst>
      <p:ext uri="{BB962C8B-B14F-4D97-AF65-F5344CB8AC3E}">
        <p14:creationId xmlns:p14="http://schemas.microsoft.com/office/powerpoint/2010/main" val="19342637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000510C1-68D9-426D-AFF5-EDA5A83FE26A}" type="datetime1">
              <a:rPr lang="en-US" smtClean="0"/>
              <a:t>7/4/2022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0B091879-48A3-47A5-B5C8-C41471DFF8B2}" type="datetime1">
              <a:rPr lang="en-US" smtClean="0"/>
              <a:t>7/4/2022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BAC7C44A-C59B-49C4-9531-4190F8FAE95F}" type="datetime1">
              <a:rPr lang="en-US" smtClean="0"/>
              <a:t>7/4/2022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smtClean="0"/>
              <a:t>Click to edit Master title style</a:t>
            </a:r>
            <a:endParaRPr lang="en-US"/>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smtClean="0"/>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77E28E5E-DC47-4CBE-B1BE-E523592C43BA}" type="datetime1">
              <a:rPr lang="en-US" smtClean="0"/>
              <a:t>7/4/2022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smtClean="0"/>
              <a:t>Click to edit Master title style</a:t>
            </a:r>
            <a:endParaRPr lang="en-US"/>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38ECDA05-0A74-445A-9678-785271128EAB}" type="datetime1">
              <a:rPr lang="en-US" smtClean="0"/>
              <a:t>7/4/2022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09ACA9B6-A8AD-4AF5-BB43-51E59DFE94B3}" type="datetime1">
              <a:rPr lang="en-US" smtClean="0"/>
              <a:t>7/4/2022</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1F9AA368-3A61-4BEF-AE31-0F0140812D38}" type="datetime1">
              <a:rPr lang="en-US" smtClean="0"/>
              <a:t>7/4/2022</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nchor="t" anchorCtr="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8F70FDF-F600-4B46-B231-29938188BEE7}" type="datetime1">
              <a:rPr lang="en-US" smtClean="0"/>
              <a:t>7/4/2022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0058A41-3024-4EAE-B64C-415ABA25C013}" type="datetime1">
              <a:rPr lang="en-US" smtClean="0"/>
              <a:t>7/4/2022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3"/>
          <p:cNvSpPr>
            <a:spLocks noGrp="1"/>
          </p:cNvSpPr>
          <p:nvPr>
            <p:ph type="dt" sz="half" idx="10"/>
          </p:nvPr>
        </p:nvSpPr>
        <p:spPr/>
        <p:txBody>
          <a:bodyPr/>
          <a:lstStyle/>
          <a:p>
            <a:fld id="{3974CA42-1A45-4FB0-8BE1-C01D6544A525}" type="datetime1">
              <a:rPr lang="en-US" smtClean="0"/>
              <a:t>7/4/2022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857BB06A-C244-4D67-B7D6-73ED97A417CC}" type="datetime1">
              <a:rPr lang="en-US" smtClean="0"/>
              <a:t>7/4/2022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962B9DB-4E53-4561-B648-0C97F954A6ED}" type="datetime1">
              <a:rPr lang="en-US" smtClean="0"/>
              <a:t>7/4/2022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B4AD8F65-68DA-4DE0-AA51-C1705F712F09}" type="datetime1">
              <a:rPr lang="en-US" smtClean="0"/>
              <a:t>7/4/2022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7" name="Date Placeholder 2"/>
          <p:cNvSpPr>
            <a:spLocks noGrp="1"/>
          </p:cNvSpPr>
          <p:nvPr>
            <p:ph type="dt" sz="half" idx="10"/>
          </p:nvPr>
        </p:nvSpPr>
        <p:spPr/>
        <p:txBody>
          <a:bodyPr/>
          <a:lstStyle/>
          <a:p>
            <a:fld id="{F008D61C-CB42-4521-A465-4F00F6373107}" type="datetime1">
              <a:rPr lang="en-US" smtClean="0"/>
              <a:t>7/4/2022</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BD1543F9-AF82-48DC-9EF3-0CBC98B23DF1}" type="datetime1">
              <a:rPr lang="en-US" smtClean="0"/>
              <a:t>7/4/2022</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smtClean="0"/>
              <a:t>Click to edit Master title style</a:t>
            </a:r>
            <a:endParaRPr lang="en-US"/>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7" name="Date Placeholder 4"/>
          <p:cNvSpPr>
            <a:spLocks noGrp="1"/>
          </p:cNvSpPr>
          <p:nvPr>
            <p:ph type="dt" sz="half" idx="10"/>
          </p:nvPr>
        </p:nvSpPr>
        <p:spPr/>
        <p:txBody>
          <a:bodyPr/>
          <a:lstStyle/>
          <a:p>
            <a:fld id="{53B79E4A-1422-43DE-B397-8AA34503285C}" type="datetime1">
              <a:rPr lang="en-US" smtClean="0"/>
              <a:t>7/4/2022</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3D679680-FDFB-4F63-A942-14E00CD81373}" type="datetime1">
              <a:rPr lang="en-US" smtClean="0"/>
              <a:t>7/4/2022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16C27C16-19D4-4027-9C62-B26B19FAF244}" type="datetime1">
              <a:rPr lang="en-US" smtClean="0"/>
              <a:t>7/4/2022</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A4322390-8B58-46BE-88EB-D9FD30C0874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FE29227B-4703-4DAD-A51E-EBA7FE3BC51A}"/>
              </a:ext>
              <a:ext uri="{C183D7F6-B498-43B3-948B-1728B52AA6E4}">
                <adec:decorative xmlns:adec="http://schemas.microsoft.com/office/drawing/2017/decorative" xmlns="" val="1"/>
              </a:ext>
            </a:extLst>
          </p:cNvPr>
          <p:cNvPicPr>
            <a:picLocks noChangeAspect="1"/>
          </p:cNvPicPr>
          <p:nvPr/>
        </p:nvPicPr>
        <p:blipFill rotWithShape="1">
          <a:blip r:embed="rId2">
            <a:alphaModFix amt="40000"/>
          </a:blip>
          <a:srcRect l="4365" t="23391" r="4727"/>
          <a:stretch/>
        </p:blipFill>
        <p:spPr>
          <a:xfrm>
            <a:off x="20" y="10"/>
            <a:ext cx="12191980" cy="6857990"/>
          </a:xfrm>
          <a:prstGeom prst="rect">
            <a:avLst/>
          </a:prstGeom>
        </p:spPr>
      </p:pic>
      <p:sp>
        <p:nvSpPr>
          <p:cNvPr id="2" name="Title 1">
            <a:extLst>
              <a:ext uri="{FF2B5EF4-FFF2-40B4-BE49-F238E27FC236}">
                <a16:creationId xmlns:a16="http://schemas.microsoft.com/office/drawing/2014/main" id="{5A42F1FE-7C96-4161-95B9-B9C1C51936E4}"/>
              </a:ext>
            </a:extLst>
          </p:cNvPr>
          <p:cNvSpPr>
            <a:spLocks noGrp="1"/>
          </p:cNvSpPr>
          <p:nvPr>
            <p:ph type="ctrTitle"/>
          </p:nvPr>
        </p:nvSpPr>
        <p:spPr>
          <a:xfrm>
            <a:off x="1154955" y="1447800"/>
            <a:ext cx="8825658" cy="3329581"/>
          </a:xfrm>
        </p:spPr>
        <p:txBody>
          <a:bodyPr>
            <a:noAutofit/>
          </a:bodyPr>
          <a:lstStyle/>
          <a:p>
            <a:pPr algn="ctr"/>
            <a:r>
              <a:rPr lang="en-US" sz="5400" dirty="0" smtClean="0">
                <a:solidFill>
                  <a:schemeClr val="tx1"/>
                </a:solidFill>
              </a:rPr>
              <a:t>A STEP TOWARDS SMART RATION SYSTEM USING         RFID &amp; IOT</a:t>
            </a:r>
            <a:endParaRPr lang="en-US" sz="5400" dirty="0">
              <a:solidFill>
                <a:schemeClr val="tx1"/>
              </a:solidFill>
            </a:endParaRPr>
          </a:p>
        </p:txBody>
      </p:sp>
      <p:sp>
        <p:nvSpPr>
          <p:cNvPr id="3" name="Subtitle 2">
            <a:extLst>
              <a:ext uri="{FF2B5EF4-FFF2-40B4-BE49-F238E27FC236}">
                <a16:creationId xmlns:a16="http://schemas.microsoft.com/office/drawing/2014/main" id="{C8525207-C54B-46FA-899C-064FCA594382}"/>
              </a:ext>
            </a:extLst>
          </p:cNvPr>
          <p:cNvSpPr>
            <a:spLocks noGrp="1"/>
          </p:cNvSpPr>
          <p:nvPr>
            <p:ph type="subTitle" idx="1"/>
          </p:nvPr>
        </p:nvSpPr>
        <p:spPr>
          <a:xfrm>
            <a:off x="2902835" y="5570399"/>
            <a:ext cx="8825658" cy="861420"/>
          </a:xfrm>
        </p:spPr>
        <p:txBody>
          <a:bodyPr>
            <a:normAutofit fontScale="70000" lnSpcReduction="20000"/>
          </a:bodyPr>
          <a:lstStyle/>
          <a:p>
            <a:pPr algn="r"/>
            <a:endParaRPr lang="en-US" dirty="0" smtClean="0">
              <a:solidFill>
                <a:schemeClr val="tx1"/>
              </a:solidFill>
            </a:endParaRPr>
          </a:p>
          <a:p>
            <a:pPr algn="r"/>
            <a:r>
              <a:rPr lang="en-US" dirty="0" smtClean="0">
                <a:solidFill>
                  <a:schemeClr val="tx1"/>
                </a:solidFill>
              </a:rPr>
              <a:t>KIRAN KARTHIKEYAN</a:t>
            </a:r>
          </a:p>
          <a:p>
            <a:pPr algn="r"/>
            <a:r>
              <a:rPr lang="en-US" dirty="0" smtClean="0">
                <a:solidFill>
                  <a:schemeClr val="tx1"/>
                </a:solidFill>
              </a:rPr>
              <a:t>FIT20MCA-2067</a:t>
            </a:r>
          </a:p>
          <a:p>
            <a:pPr algn="r"/>
            <a:endParaRPr lang="en-US" dirty="0">
              <a:solidFill>
                <a:schemeClr val="tx1"/>
              </a:solidFill>
            </a:endParaRPr>
          </a:p>
        </p:txBody>
      </p:sp>
      <p:sp>
        <p:nvSpPr>
          <p:cNvPr id="30" name="Rectangle 29">
            <a:extLst>
              <a:ext uri="{FF2B5EF4-FFF2-40B4-BE49-F238E27FC236}">
                <a16:creationId xmlns:a16="http://schemas.microsoft.com/office/drawing/2014/main" id="{C885E190-58DD-42DD-A4A8-401E15C92A5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512990724"/>
      </p:ext>
    </p:extLst>
  </p:cSld>
  <p:clrMapOvr>
    <a:masterClrMapping/>
  </p:clrMapOvr>
  <p:transition spd="slow">
    <p:randomBar dir="vert"/>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latin typeface="Cambria" panose="02040503050406030204" pitchFamily="18" charset="0"/>
                <a:ea typeface="Arial" panose="020B0604020202020204" pitchFamily="34" charset="0"/>
                <a:cs typeface="Arial" panose="020B0604020202020204" pitchFamily="34" charset="0"/>
              </a:rPr>
              <a:t>Existing System</a:t>
            </a:r>
            <a:endParaRPr lang="en-IN" dirty="0"/>
          </a:p>
        </p:txBody>
      </p:sp>
      <p:sp>
        <p:nvSpPr>
          <p:cNvPr id="3" name="Content Placeholder 2"/>
          <p:cNvSpPr>
            <a:spLocks noGrp="1"/>
          </p:cNvSpPr>
          <p:nvPr>
            <p:ph idx="1"/>
          </p:nvPr>
        </p:nvSpPr>
        <p:spPr/>
        <p:txBody>
          <a:bodyPr/>
          <a:lstStyle/>
          <a:p>
            <a:r>
              <a:rPr lang="en-US" dirty="0" smtClean="0"/>
              <a:t>EPOS machine is the system using now in ration shop </a:t>
            </a:r>
            <a:endParaRPr lang="en-IN"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76005" y="3050131"/>
            <a:ext cx="4643150" cy="2428178"/>
          </a:xfrm>
          <a:prstGeom prst="rect">
            <a:avLst/>
          </a:prstGeom>
        </p:spPr>
      </p:pic>
    </p:spTree>
    <p:extLst>
      <p:ext uri="{BB962C8B-B14F-4D97-AF65-F5344CB8AC3E}">
        <p14:creationId xmlns:p14="http://schemas.microsoft.com/office/powerpoint/2010/main" val="3715681624"/>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96369" y="2888421"/>
            <a:ext cx="9404723" cy="1400530"/>
          </a:xfrm>
        </p:spPr>
        <p:txBody>
          <a:bodyPr/>
          <a:lstStyle/>
          <a:p>
            <a:pPr algn="ctr"/>
            <a:r>
              <a:rPr lang="en-US" b="1" dirty="0" smtClean="0">
                <a:latin typeface="Cambria" panose="02040503050406030204" pitchFamily="18" charset="0"/>
                <a:ea typeface="Cambria" panose="02040503050406030204" pitchFamily="18" charset="0"/>
              </a:rPr>
              <a:t>WORKING OF EXISTING SYSTEM</a:t>
            </a:r>
            <a:endParaRPr lang="en-IN" b="1" dirty="0">
              <a:latin typeface="Cambria" panose="02040503050406030204" pitchFamily="18" charset="0"/>
              <a:ea typeface="Cambria" panose="02040503050406030204" pitchFamily="18" charset="0"/>
            </a:endParaRPr>
          </a:p>
        </p:txBody>
      </p:sp>
      <p:sp>
        <p:nvSpPr>
          <p:cNvPr id="3" name="Content Placeholder 2"/>
          <p:cNvSpPr>
            <a:spLocks noGrp="1"/>
          </p:cNvSpPr>
          <p:nvPr>
            <p:ph idx="1"/>
          </p:nvPr>
        </p:nvSpPr>
        <p:spPr>
          <a:xfrm flipV="1">
            <a:off x="1103312" y="1836893"/>
            <a:ext cx="4116051" cy="216026"/>
          </a:xfrm>
        </p:spPr>
        <p:txBody>
          <a:bodyPr>
            <a:normAutofit fontScale="47500" lnSpcReduction="20000"/>
          </a:bodyPr>
          <a:lstStyle/>
          <a:p>
            <a:pPr marL="0" indent="0">
              <a:buNone/>
            </a:pPr>
            <a:endParaRPr lang="en-IN" dirty="0"/>
          </a:p>
        </p:txBody>
      </p:sp>
    </p:spTree>
    <p:extLst>
      <p:ext uri="{BB962C8B-B14F-4D97-AF65-F5344CB8AC3E}">
        <p14:creationId xmlns:p14="http://schemas.microsoft.com/office/powerpoint/2010/main" val="390057254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Disadvantage </a:t>
            </a:r>
            <a:endParaRPr lang="en-IN" dirty="0"/>
          </a:p>
        </p:txBody>
      </p:sp>
      <p:sp>
        <p:nvSpPr>
          <p:cNvPr id="3" name="Content Placeholder 2"/>
          <p:cNvSpPr>
            <a:spLocks noGrp="1"/>
          </p:cNvSpPr>
          <p:nvPr>
            <p:ph idx="1"/>
          </p:nvPr>
        </p:nvSpPr>
        <p:spPr/>
        <p:txBody>
          <a:bodyPr/>
          <a:lstStyle/>
          <a:p>
            <a:r>
              <a:rPr lang="en-US" dirty="0"/>
              <a:t>I</a:t>
            </a:r>
            <a:r>
              <a:rPr lang="en-US" dirty="0" smtClean="0"/>
              <a:t>ssue </a:t>
            </a:r>
            <a:r>
              <a:rPr lang="en-US" dirty="0"/>
              <a:t>faced by the common people is about </a:t>
            </a:r>
            <a:r>
              <a:rPr lang="en-US" dirty="0" smtClean="0"/>
              <a:t>the</a:t>
            </a:r>
            <a:r>
              <a:rPr lang="en-US" dirty="0"/>
              <a:t> </a:t>
            </a:r>
            <a:r>
              <a:rPr lang="en-US" dirty="0" smtClean="0"/>
              <a:t>unavailability </a:t>
            </a:r>
            <a:r>
              <a:rPr lang="en-US" dirty="0"/>
              <a:t>of goods which usually happens due to the illegal smuggling of the goods by the ration shop workers and dealers of that particular </a:t>
            </a:r>
            <a:r>
              <a:rPr lang="en-US" dirty="0" smtClean="0"/>
              <a:t>locality</a:t>
            </a:r>
          </a:p>
          <a:p>
            <a:r>
              <a:rPr lang="en-US" dirty="0" smtClean="0"/>
              <a:t>inaccurate </a:t>
            </a:r>
            <a:r>
              <a:rPr lang="en-US" dirty="0"/>
              <a:t>measuring of the goods by the ration shop workers knowingly or unknowingly </a:t>
            </a:r>
            <a:endParaRPr lang="en-US" dirty="0" smtClean="0"/>
          </a:p>
          <a:p>
            <a:r>
              <a:rPr lang="en-US" dirty="0" smtClean="0"/>
              <a:t>Over crowd</a:t>
            </a:r>
          </a:p>
          <a:p>
            <a:r>
              <a:rPr lang="en-US" dirty="0"/>
              <a:t>Poor quality of supplies</a:t>
            </a:r>
            <a:endParaRPr lang="en-IN" dirty="0"/>
          </a:p>
          <a:p>
            <a:r>
              <a:rPr lang="en-US" dirty="0"/>
              <a:t>Cannot able to get the material at any time</a:t>
            </a:r>
            <a:endParaRPr lang="en-IN" dirty="0"/>
          </a:p>
          <a:p>
            <a:r>
              <a:rPr lang="en-US" dirty="0" smtClean="0"/>
              <a:t>If stock is finished user want to come and check to the shop</a:t>
            </a:r>
            <a:endParaRPr lang="en-IN"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42158" y="3837437"/>
            <a:ext cx="2657475" cy="1724025"/>
          </a:xfrm>
          <a:prstGeom prst="rect">
            <a:avLst/>
          </a:prstGeom>
        </p:spPr>
      </p:pic>
    </p:spTree>
    <p:extLst>
      <p:ext uri="{BB962C8B-B14F-4D97-AF65-F5344CB8AC3E}">
        <p14:creationId xmlns:p14="http://schemas.microsoft.com/office/powerpoint/2010/main" val="177399152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latin typeface="Cambria" panose="02040503050406030204" pitchFamily="18" charset="0"/>
                <a:ea typeface="Arial" panose="020B0604020202020204" pitchFamily="34" charset="0"/>
                <a:cs typeface="Arial" panose="020B0604020202020204" pitchFamily="34" charset="0"/>
              </a:rPr>
              <a:t>Proposed System</a:t>
            </a:r>
            <a:endParaRPr lang="en-IN" dirty="0"/>
          </a:p>
        </p:txBody>
      </p:sp>
      <p:sp>
        <p:nvSpPr>
          <p:cNvPr id="3" name="Content Placeholder 2"/>
          <p:cNvSpPr>
            <a:spLocks noGrp="1"/>
          </p:cNvSpPr>
          <p:nvPr>
            <p:ph idx="1"/>
          </p:nvPr>
        </p:nvSpPr>
        <p:spPr/>
        <p:txBody>
          <a:bodyPr/>
          <a:lstStyle/>
          <a:p>
            <a:r>
              <a:rPr lang="en-US" dirty="0"/>
              <a:t>The present ration distribution framework has downsides like wrong amount of products, low processing speed, and large wait in time, material theft in ration shop. The </a:t>
            </a:r>
            <a:r>
              <a:rPr lang="en-US" dirty="0" smtClean="0"/>
              <a:t>proposed </a:t>
            </a:r>
            <a:r>
              <a:rPr lang="en-US" dirty="0"/>
              <a:t>framework replaces the manual work in proportion shop. The principle goal of the planned framework is the robotization of ration shop to give straightforwardness.</a:t>
            </a:r>
          </a:p>
          <a:p>
            <a:r>
              <a:rPr lang="en-US" dirty="0"/>
              <a:t>This system helps to maintain the data properly</a:t>
            </a:r>
          </a:p>
          <a:p>
            <a:r>
              <a:rPr lang="en-US" dirty="0"/>
              <a:t>Cost effective approach </a:t>
            </a:r>
          </a:p>
          <a:p>
            <a:r>
              <a:rPr lang="en-US" dirty="0"/>
              <a:t>Time saving approach </a:t>
            </a:r>
          </a:p>
          <a:p>
            <a:r>
              <a:rPr lang="en-US" dirty="0" smtClean="0"/>
              <a:t>Getting alert from the ration system </a:t>
            </a:r>
            <a:endParaRPr lang="en-IN" dirty="0"/>
          </a:p>
        </p:txBody>
      </p:sp>
    </p:spTree>
    <p:extLst>
      <p:ext uri="{BB962C8B-B14F-4D97-AF65-F5344CB8AC3E}">
        <p14:creationId xmlns:p14="http://schemas.microsoft.com/office/powerpoint/2010/main" val="655855709"/>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Cambria" panose="02040503050406030204" pitchFamily="18" charset="0"/>
                <a:ea typeface="Cambria" panose="02040503050406030204" pitchFamily="18" charset="0"/>
              </a:rPr>
              <a:t>Components Used</a:t>
            </a:r>
            <a:endParaRPr lang="en-IN" dirty="0">
              <a:latin typeface="Cambria" panose="02040503050406030204" pitchFamily="18" charset="0"/>
              <a:ea typeface="Cambria" panose="02040503050406030204" pitchFamily="18" charset="0"/>
            </a:endParaRPr>
          </a:p>
        </p:txBody>
      </p:sp>
      <p:sp>
        <p:nvSpPr>
          <p:cNvPr id="3" name="Content Placeholder 2"/>
          <p:cNvSpPr>
            <a:spLocks noGrp="1"/>
          </p:cNvSpPr>
          <p:nvPr>
            <p:ph idx="1"/>
          </p:nvPr>
        </p:nvSpPr>
        <p:spPr/>
        <p:txBody>
          <a:bodyPr>
            <a:normAutofit/>
          </a:bodyPr>
          <a:lstStyle/>
          <a:p>
            <a:r>
              <a:rPr lang="en-US" dirty="0" smtClean="0"/>
              <a:t>Arduino Uno – Atmega328p</a:t>
            </a:r>
          </a:p>
          <a:p>
            <a:r>
              <a:rPr lang="en-US" dirty="0" smtClean="0"/>
              <a:t>LCD Display </a:t>
            </a:r>
          </a:p>
          <a:p>
            <a:r>
              <a:rPr lang="en-US" dirty="0" smtClean="0"/>
              <a:t>Fingerprint Sensor </a:t>
            </a:r>
          </a:p>
          <a:p>
            <a:r>
              <a:rPr lang="en-US" dirty="0" smtClean="0"/>
              <a:t>Keypad</a:t>
            </a:r>
          </a:p>
          <a:p>
            <a:r>
              <a:rPr lang="en-US" dirty="0" smtClean="0"/>
              <a:t>Buzzer</a:t>
            </a:r>
          </a:p>
          <a:p>
            <a:r>
              <a:rPr lang="en-US" dirty="0" smtClean="0"/>
              <a:t>Node MCU</a:t>
            </a:r>
          </a:p>
          <a:p>
            <a:r>
              <a:rPr lang="en-US" dirty="0" smtClean="0"/>
              <a:t>RFID Tag &amp; Reader</a:t>
            </a:r>
          </a:p>
          <a:p>
            <a:r>
              <a:rPr lang="en-US" dirty="0" smtClean="0"/>
              <a:t>Servo Motor &amp; Water pump</a:t>
            </a:r>
          </a:p>
          <a:p>
            <a:r>
              <a:rPr lang="en-US" dirty="0" smtClean="0"/>
              <a:t>Ultrasonic Sensor</a:t>
            </a:r>
            <a:endParaRPr lang="en-IN" dirty="0"/>
          </a:p>
        </p:txBody>
      </p:sp>
    </p:spTree>
    <p:extLst>
      <p:ext uri="{BB962C8B-B14F-4D97-AF65-F5344CB8AC3E}">
        <p14:creationId xmlns:p14="http://schemas.microsoft.com/office/powerpoint/2010/main" val="404831398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34529" y="2888421"/>
            <a:ext cx="9404723" cy="1400530"/>
          </a:xfrm>
        </p:spPr>
        <p:txBody>
          <a:bodyPr/>
          <a:lstStyle/>
          <a:p>
            <a:pPr algn="ctr"/>
            <a:r>
              <a:rPr lang="en-US" b="1" dirty="0" smtClean="0">
                <a:latin typeface="Cambria" panose="02040503050406030204" pitchFamily="18" charset="0"/>
                <a:ea typeface="Cambria" panose="02040503050406030204" pitchFamily="18" charset="0"/>
              </a:rPr>
              <a:t>NOW LET’S SEE THE WORKING OF THE MODEL</a:t>
            </a:r>
            <a:endParaRPr lang="en-IN" b="1" dirty="0">
              <a:latin typeface="Cambria" panose="02040503050406030204" pitchFamily="18" charset="0"/>
              <a:ea typeface="Cambria" panose="02040503050406030204" pitchFamily="18" charset="0"/>
            </a:endParaRPr>
          </a:p>
        </p:txBody>
      </p:sp>
      <p:sp>
        <p:nvSpPr>
          <p:cNvPr id="3" name="Content Placeholder 2"/>
          <p:cNvSpPr>
            <a:spLocks noGrp="1"/>
          </p:cNvSpPr>
          <p:nvPr>
            <p:ph idx="1"/>
          </p:nvPr>
        </p:nvSpPr>
        <p:spPr>
          <a:xfrm flipH="1" flipV="1">
            <a:off x="1034529" y="1699326"/>
            <a:ext cx="68784" cy="105197"/>
          </a:xfrm>
        </p:spPr>
        <p:txBody>
          <a:bodyPr>
            <a:normAutofit fontScale="25000" lnSpcReduction="20000"/>
          </a:bodyPr>
          <a:lstStyle/>
          <a:p>
            <a:pPr algn="ctr"/>
            <a:endParaRPr lang="en-IN" b="1" dirty="0"/>
          </a:p>
        </p:txBody>
      </p:sp>
    </p:spTree>
    <p:extLst>
      <p:ext uri="{BB962C8B-B14F-4D97-AF65-F5344CB8AC3E}">
        <p14:creationId xmlns:p14="http://schemas.microsoft.com/office/powerpoint/2010/main" val="4134252473"/>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Cambria" panose="02040503050406030204" pitchFamily="18" charset="0"/>
                <a:ea typeface="Cambria" panose="02040503050406030204" pitchFamily="18" charset="0"/>
              </a:rPr>
              <a:t>Future Scope</a:t>
            </a:r>
            <a:endParaRPr lang="en-IN" dirty="0">
              <a:latin typeface="Cambria" panose="02040503050406030204" pitchFamily="18" charset="0"/>
              <a:ea typeface="Cambria" panose="02040503050406030204" pitchFamily="18" charset="0"/>
            </a:endParaRPr>
          </a:p>
        </p:txBody>
      </p:sp>
      <p:sp>
        <p:nvSpPr>
          <p:cNvPr id="3" name="Content Placeholder 2"/>
          <p:cNvSpPr>
            <a:spLocks noGrp="1"/>
          </p:cNvSpPr>
          <p:nvPr>
            <p:ph idx="1"/>
          </p:nvPr>
        </p:nvSpPr>
        <p:spPr/>
        <p:txBody>
          <a:bodyPr/>
          <a:lstStyle/>
          <a:p>
            <a:r>
              <a:rPr lang="en-US" dirty="0" smtClean="0"/>
              <a:t>For authentication can able to use face recognition , pins </a:t>
            </a:r>
          </a:p>
          <a:p>
            <a:r>
              <a:rPr lang="en-US" dirty="0" smtClean="0"/>
              <a:t>Make all the process from mobile application </a:t>
            </a:r>
          </a:p>
          <a:p>
            <a:r>
              <a:rPr lang="en-US" dirty="0" smtClean="0"/>
              <a:t>Quality check of the product </a:t>
            </a:r>
          </a:p>
          <a:p>
            <a:pPr marL="0" indent="0">
              <a:buNone/>
            </a:pPr>
            <a:endParaRPr lang="en-IN" dirty="0"/>
          </a:p>
        </p:txBody>
      </p:sp>
    </p:spTree>
    <p:extLst>
      <p:ext uri="{BB962C8B-B14F-4D97-AF65-F5344CB8AC3E}">
        <p14:creationId xmlns:p14="http://schemas.microsoft.com/office/powerpoint/2010/main" val="95268418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Cambria" panose="02040503050406030204" pitchFamily="18" charset="0"/>
                <a:ea typeface="Cambria" panose="02040503050406030204" pitchFamily="18" charset="0"/>
              </a:rPr>
              <a:t>Version Control</a:t>
            </a:r>
            <a:endParaRPr lang="en-IN" dirty="0">
              <a:latin typeface="Cambria" panose="02040503050406030204" pitchFamily="18" charset="0"/>
              <a:ea typeface="Cambria" panose="02040503050406030204" pitchFamily="18" charset="0"/>
            </a:endParaRPr>
          </a:p>
        </p:txBody>
      </p:sp>
      <p:pic>
        <p:nvPicPr>
          <p:cNvPr id="4" name="Content Placeholder 3"/>
          <p:cNvPicPr>
            <a:picLocks noGrp="1" noChangeAspect="1"/>
          </p:cNvPicPr>
          <p:nvPr>
            <p:ph idx="1"/>
          </p:nvPr>
        </p:nvPicPr>
        <p:blipFill>
          <a:blip r:embed="rId2"/>
          <a:stretch>
            <a:fillRect/>
          </a:stretch>
        </p:blipFill>
        <p:spPr>
          <a:xfrm>
            <a:off x="646110" y="1987984"/>
            <a:ext cx="9404723" cy="4389888"/>
          </a:xfrm>
          <a:prstGeom prst="rect">
            <a:avLst/>
          </a:prstGeom>
        </p:spPr>
      </p:pic>
    </p:spTree>
    <p:extLst>
      <p:ext uri="{BB962C8B-B14F-4D97-AF65-F5344CB8AC3E}">
        <p14:creationId xmlns:p14="http://schemas.microsoft.com/office/powerpoint/2010/main" val="393184782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Cambria" panose="02040503050406030204" pitchFamily="18" charset="0"/>
                <a:ea typeface="Cambria" panose="02040503050406030204" pitchFamily="18" charset="0"/>
              </a:rPr>
              <a:t>References</a:t>
            </a:r>
            <a:r>
              <a:rPr lang="en-US" dirty="0" smtClean="0"/>
              <a:t> </a:t>
            </a:r>
            <a:endParaRPr lang="en-IN" dirty="0"/>
          </a:p>
        </p:txBody>
      </p:sp>
      <p:sp>
        <p:nvSpPr>
          <p:cNvPr id="3" name="Content Placeholder 2"/>
          <p:cNvSpPr>
            <a:spLocks noGrp="1"/>
          </p:cNvSpPr>
          <p:nvPr>
            <p:ph idx="1"/>
          </p:nvPr>
        </p:nvSpPr>
        <p:spPr/>
        <p:txBody>
          <a:bodyPr>
            <a:normAutofit lnSpcReduction="10000"/>
          </a:bodyPr>
          <a:lstStyle/>
          <a:p>
            <a:r>
              <a:rPr lang="en-IN" dirty="0"/>
              <a:t>[1] Y.A. </a:t>
            </a:r>
            <a:r>
              <a:rPr lang="en-IN" dirty="0" err="1"/>
              <a:t>Badamasi</a:t>
            </a:r>
            <a:r>
              <a:rPr lang="en-IN" dirty="0"/>
              <a:t>, “The working principle of an Arduino”, in Electronics, Computer and Computation (ICECCO), 11th International Conference on Information Communication Embedded </a:t>
            </a:r>
            <a:r>
              <a:rPr lang="en-IN" dirty="0" smtClean="0"/>
              <a:t>Systems, </a:t>
            </a:r>
            <a:r>
              <a:rPr lang="en-IN" dirty="0"/>
              <a:t>2014. </a:t>
            </a:r>
            <a:endParaRPr lang="en-IN" dirty="0" smtClean="0"/>
          </a:p>
          <a:p>
            <a:r>
              <a:rPr lang="en-IN" dirty="0" smtClean="0"/>
              <a:t>[</a:t>
            </a:r>
            <a:r>
              <a:rPr lang="en-IN" dirty="0"/>
              <a:t>2] </a:t>
            </a:r>
            <a:r>
              <a:rPr lang="en-IN" dirty="0" err="1"/>
              <a:t>Yerlan</a:t>
            </a:r>
            <a:r>
              <a:rPr lang="en-IN" dirty="0"/>
              <a:t> </a:t>
            </a:r>
            <a:r>
              <a:rPr lang="en-IN" dirty="0" err="1"/>
              <a:t>Berdaliyev</a:t>
            </a:r>
            <a:r>
              <a:rPr lang="en-IN" dirty="0"/>
              <a:t>, Alex </a:t>
            </a:r>
            <a:r>
              <a:rPr lang="en-IN" dirty="0" err="1"/>
              <a:t>Pappachen</a:t>
            </a:r>
            <a:r>
              <a:rPr lang="en-IN" dirty="0"/>
              <a:t> James, “ RFID-Cloud Smart Cart System”, IEEE Intl. Conference on Advances in </a:t>
            </a:r>
            <a:r>
              <a:rPr lang="en-IN" dirty="0" smtClean="0"/>
              <a:t>Computing A </a:t>
            </a:r>
            <a:r>
              <a:rPr lang="en-IN" dirty="0"/>
              <a:t>Communications and Informatics (ICACCI), Sept. 21-24, </a:t>
            </a:r>
            <a:r>
              <a:rPr lang="en-IN" dirty="0" smtClean="0"/>
              <a:t>2018. </a:t>
            </a:r>
          </a:p>
          <a:p>
            <a:r>
              <a:rPr lang="en-IN" dirty="0" smtClean="0"/>
              <a:t>[</a:t>
            </a:r>
            <a:r>
              <a:rPr lang="en-IN" dirty="0"/>
              <a:t>3] </a:t>
            </a:r>
            <a:r>
              <a:rPr lang="en-IN" dirty="0" err="1"/>
              <a:t>Vinayak</a:t>
            </a:r>
            <a:r>
              <a:rPr lang="en-IN" dirty="0"/>
              <a:t> T. </a:t>
            </a:r>
            <a:r>
              <a:rPr lang="en-IN" dirty="0" err="1"/>
              <a:t>Shelar</a:t>
            </a:r>
            <a:r>
              <a:rPr lang="en-IN" dirty="0"/>
              <a:t>, </a:t>
            </a:r>
            <a:r>
              <a:rPr lang="en-IN" dirty="0" err="1"/>
              <a:t>Mahadev</a:t>
            </a:r>
            <a:r>
              <a:rPr lang="en-IN" dirty="0"/>
              <a:t> S. </a:t>
            </a:r>
            <a:r>
              <a:rPr lang="en-IN" dirty="0" err="1"/>
              <a:t>Patil</a:t>
            </a:r>
            <a:r>
              <a:rPr lang="en-IN" dirty="0"/>
              <a:t> , “RFID and GSM based Automatic Rationing System using LPC2148”, International Journal of Advanced Research in Computer Engineering &amp; Technology (IJARCET) Volume 4 Issue 6, June </a:t>
            </a:r>
            <a:r>
              <a:rPr lang="en-IN" dirty="0" smtClean="0"/>
              <a:t>2019 </a:t>
            </a:r>
          </a:p>
          <a:p>
            <a:r>
              <a:rPr lang="en-IN" dirty="0" smtClean="0"/>
              <a:t>[</a:t>
            </a:r>
            <a:r>
              <a:rPr lang="en-IN" dirty="0"/>
              <a:t>4] </a:t>
            </a:r>
            <a:r>
              <a:rPr lang="en-IN" dirty="0" err="1"/>
              <a:t>Bichlien</a:t>
            </a:r>
            <a:r>
              <a:rPr lang="en-IN" dirty="0"/>
              <a:t> Hoang, Ashley Caudill, “RFID”, IEEE Emerging Technology Portal, 2006 - 2012. </a:t>
            </a:r>
            <a:endParaRPr lang="en-IN" dirty="0" smtClean="0"/>
          </a:p>
        </p:txBody>
      </p:sp>
    </p:spTree>
    <p:extLst>
      <p:ext uri="{BB962C8B-B14F-4D97-AF65-F5344CB8AC3E}">
        <p14:creationId xmlns:p14="http://schemas.microsoft.com/office/powerpoint/2010/main" val="324593398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dirty="0"/>
          </a:p>
        </p:txBody>
      </p:sp>
      <p:sp>
        <p:nvSpPr>
          <p:cNvPr id="3" name="Content Placeholder 2"/>
          <p:cNvSpPr>
            <a:spLocks noGrp="1"/>
          </p:cNvSpPr>
          <p:nvPr>
            <p:ph idx="1"/>
          </p:nvPr>
        </p:nvSpPr>
        <p:spPr>
          <a:xfrm>
            <a:off x="1216600" y="2894490"/>
            <a:ext cx="8946541" cy="4195481"/>
          </a:xfrm>
        </p:spPr>
        <p:txBody>
          <a:bodyPr/>
          <a:lstStyle/>
          <a:p>
            <a:pPr marL="0" indent="0" algn="ctr">
              <a:buNone/>
            </a:pPr>
            <a:r>
              <a:rPr lang="en-US" dirty="0" smtClean="0"/>
              <a:t> </a:t>
            </a:r>
            <a:r>
              <a:rPr lang="en-US" sz="8000" b="1" dirty="0" smtClean="0">
                <a:effectLst>
                  <a:outerShdw blurRad="38100" dist="38100" dir="2700000" algn="tl">
                    <a:srgbClr val="000000">
                      <a:alpha val="43137"/>
                    </a:srgbClr>
                  </a:outerShdw>
                </a:effectLst>
              </a:rPr>
              <a:t>Thank you</a:t>
            </a:r>
            <a:endParaRPr lang="en-IN" sz="8000"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29721728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94652" y="-332332"/>
            <a:ext cx="12635006" cy="7190331"/>
          </a:xfrm>
        </p:spPr>
      </p:pic>
    </p:spTree>
    <p:extLst>
      <p:ext uri="{BB962C8B-B14F-4D97-AF65-F5344CB8AC3E}">
        <p14:creationId xmlns:p14="http://schemas.microsoft.com/office/powerpoint/2010/main" val="3832018952"/>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latin typeface="Cambria" panose="02040503050406030204" pitchFamily="18" charset="0"/>
                <a:ea typeface="Arial" panose="020B0604020202020204" pitchFamily="34" charset="0"/>
                <a:cs typeface="Arial" panose="020B0604020202020204" pitchFamily="34" charset="0"/>
              </a:rPr>
              <a:t>Relevance</a:t>
            </a:r>
            <a:endParaRPr lang="en-IN" dirty="0"/>
          </a:p>
        </p:txBody>
      </p:sp>
      <p:sp>
        <p:nvSpPr>
          <p:cNvPr id="3" name="Content Placeholder 2"/>
          <p:cNvSpPr>
            <a:spLocks noGrp="1"/>
          </p:cNvSpPr>
          <p:nvPr>
            <p:ph idx="1"/>
          </p:nvPr>
        </p:nvSpPr>
        <p:spPr/>
        <p:txBody>
          <a:bodyPr/>
          <a:lstStyle/>
          <a:p>
            <a:r>
              <a:rPr lang="en-US" dirty="0"/>
              <a:t>The present ration distribution framework has downsides like wrong amount of products, low processing speed, and large wait in time, material theft in ration shop. The </a:t>
            </a:r>
            <a:r>
              <a:rPr lang="en-US" dirty="0" smtClean="0"/>
              <a:t>proposed </a:t>
            </a:r>
            <a:r>
              <a:rPr lang="en-US" dirty="0"/>
              <a:t>framework replaces the manual work in proportion shop. The principle goal of the planned framework is the robotization of ration shop to </a:t>
            </a:r>
            <a:r>
              <a:rPr lang="en-US" dirty="0" smtClean="0"/>
              <a:t>give straightforwardness</a:t>
            </a:r>
            <a:r>
              <a:rPr lang="en-US" dirty="0"/>
              <a:t>.</a:t>
            </a:r>
            <a:endParaRPr lang="en-IN" dirty="0"/>
          </a:p>
          <a:p>
            <a:r>
              <a:rPr lang="en-US" dirty="0"/>
              <a:t>To overcome the problems mentioned, Smart </a:t>
            </a:r>
            <a:r>
              <a:rPr lang="en-US" dirty="0" smtClean="0"/>
              <a:t>Rationing </a:t>
            </a:r>
            <a:r>
              <a:rPr lang="en-US" dirty="0"/>
              <a:t>system plays a vital role</a:t>
            </a:r>
            <a:endParaRPr lang="en-IN" dirty="0"/>
          </a:p>
        </p:txBody>
      </p:sp>
    </p:spTree>
    <p:extLst>
      <p:ext uri="{BB962C8B-B14F-4D97-AF65-F5344CB8AC3E}">
        <p14:creationId xmlns:p14="http://schemas.microsoft.com/office/powerpoint/2010/main" val="12533132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latin typeface="Cambria" panose="02040503050406030204" pitchFamily="18" charset="0"/>
                <a:ea typeface="Arial" panose="020B0604020202020204" pitchFamily="34" charset="0"/>
                <a:cs typeface="Arial" panose="020B0604020202020204" pitchFamily="34" charset="0"/>
              </a:rPr>
              <a:t>Description</a:t>
            </a:r>
            <a:endParaRPr lang="en-IN" dirty="0"/>
          </a:p>
        </p:txBody>
      </p:sp>
      <p:sp>
        <p:nvSpPr>
          <p:cNvPr id="3" name="Content Placeholder 2"/>
          <p:cNvSpPr>
            <a:spLocks noGrp="1"/>
          </p:cNvSpPr>
          <p:nvPr>
            <p:ph idx="1"/>
          </p:nvPr>
        </p:nvSpPr>
        <p:spPr/>
        <p:txBody>
          <a:bodyPr>
            <a:normAutofit/>
          </a:bodyPr>
          <a:lstStyle/>
          <a:p>
            <a:r>
              <a:rPr lang="en-US" dirty="0">
                <a:latin typeface="Century Gothic" panose="020B0502020202020204" pitchFamily="34" charset="0"/>
                <a:ea typeface="Times New Roman" panose="02020603050405020304" pitchFamily="18" charset="0"/>
              </a:rPr>
              <a:t>The proposed automatic ration shop for public distribution framework is based on</a:t>
            </a:r>
            <a:r>
              <a:rPr lang="en-US" spc="5"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Smart Automating rationing system that replaces ordinary ration cards</a:t>
            </a:r>
            <a:r>
              <a:rPr lang="en-US" dirty="0">
                <a:latin typeface="Century Gothic" panose="020B0502020202020204" pitchFamily="34" charset="0"/>
                <a:ea typeface="Times New Roman" panose="02020603050405020304" pitchFamily="18" charset="0"/>
                <a:cs typeface="Times New Roman" panose="02020603050405020304" pitchFamily="18" charset="0"/>
              </a:rPr>
              <a:t>.</a:t>
            </a:r>
            <a:r>
              <a:rPr lang="en-US" dirty="0">
                <a:latin typeface="Century Gothic" panose="020B0502020202020204" pitchFamily="34" charset="0"/>
                <a:cs typeface="Times New Roman" panose="02020603050405020304" pitchFamily="18" charset="0"/>
              </a:rPr>
              <a:t> </a:t>
            </a:r>
            <a:endParaRPr lang="en-US" dirty="0" smtClean="0">
              <a:latin typeface="Century Gothic" panose="020B0502020202020204" pitchFamily="34" charset="0"/>
              <a:cs typeface="Times New Roman" panose="02020603050405020304" pitchFamily="18" charset="0"/>
            </a:endParaRPr>
          </a:p>
          <a:p>
            <a:r>
              <a:rPr lang="en-US" dirty="0" smtClean="0">
                <a:latin typeface="Century Gothic" panose="020B0502020202020204" pitchFamily="34" charset="0"/>
                <a:cs typeface="Times New Roman" panose="02020603050405020304" pitchFamily="18" charset="0"/>
              </a:rPr>
              <a:t>Fingerprint </a:t>
            </a:r>
            <a:r>
              <a:rPr lang="en-US" dirty="0">
                <a:latin typeface="Century Gothic" panose="020B0502020202020204" pitchFamily="34" charset="0"/>
                <a:cs typeface="Times New Roman" panose="02020603050405020304" pitchFamily="18" charset="0"/>
              </a:rPr>
              <a:t>sensor is used for identification. </a:t>
            </a:r>
            <a:endParaRPr lang="en-US" dirty="0" smtClean="0">
              <a:latin typeface="Century Gothic" panose="020B0502020202020204" pitchFamily="34" charset="0"/>
              <a:cs typeface="Times New Roman" panose="02020603050405020304" pitchFamily="18" charset="0"/>
            </a:endParaRPr>
          </a:p>
          <a:p>
            <a:r>
              <a:rPr lang="en-US" dirty="0" smtClean="0">
                <a:latin typeface="Century Gothic" panose="020B0502020202020204" pitchFamily="34" charset="0"/>
                <a:cs typeface="Times New Roman" panose="02020603050405020304" pitchFamily="18" charset="0"/>
              </a:rPr>
              <a:t>The </a:t>
            </a:r>
            <a:r>
              <a:rPr lang="en-US" dirty="0">
                <a:latin typeface="Century Gothic" panose="020B0502020202020204" pitchFamily="34" charset="0"/>
                <a:cs typeface="Times New Roman" panose="02020603050405020304" pitchFamily="18" charset="0"/>
              </a:rPr>
              <a:t>proposed distribution framework has the ability to overcome disadvantages of the existing system like wrong amount of products, low processing speed, and large wait in time, material theft in ration shop. </a:t>
            </a:r>
            <a:endParaRPr lang="en-US" dirty="0" smtClean="0">
              <a:latin typeface="Century Gothic" panose="020B0502020202020204" pitchFamily="34" charset="0"/>
              <a:cs typeface="Times New Roman" panose="02020603050405020304" pitchFamily="18" charset="0"/>
            </a:endParaRPr>
          </a:p>
          <a:p>
            <a:r>
              <a:rPr lang="en-US" dirty="0">
                <a:latin typeface="Century Gothic" panose="020B0502020202020204" pitchFamily="34" charset="0"/>
                <a:cs typeface="Times New Roman" panose="02020603050405020304" pitchFamily="18" charset="0"/>
              </a:rPr>
              <a:t>The principle goal of the planned framework is the automation of ration shops to give straightforwardness.</a:t>
            </a:r>
          </a:p>
          <a:p>
            <a:endParaRPr lang="en-US" dirty="0" smtClean="0">
              <a:latin typeface="Century Gothic" panose="020B0502020202020204" pitchFamily="34" charset="0"/>
              <a:cs typeface="Times New Roman" panose="02020603050405020304" pitchFamily="18" charset="0"/>
            </a:endParaRPr>
          </a:p>
        </p:txBody>
      </p:sp>
    </p:spTree>
    <p:extLst>
      <p:ext uri="{BB962C8B-B14F-4D97-AF65-F5344CB8AC3E}">
        <p14:creationId xmlns:p14="http://schemas.microsoft.com/office/powerpoint/2010/main" val="789690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latin typeface="Cambria" panose="02040503050406030204" pitchFamily="18" charset="0"/>
                <a:ea typeface="Arial" panose="020B0604020202020204" pitchFamily="34" charset="0"/>
                <a:cs typeface="Arial" panose="020B0604020202020204" pitchFamily="34" charset="0"/>
              </a:rPr>
              <a:t>Description</a:t>
            </a:r>
            <a:endParaRPr lang="en-IN" dirty="0"/>
          </a:p>
        </p:txBody>
      </p:sp>
      <p:sp>
        <p:nvSpPr>
          <p:cNvPr id="3" name="Content Placeholder 2"/>
          <p:cNvSpPr>
            <a:spLocks noGrp="1"/>
          </p:cNvSpPr>
          <p:nvPr>
            <p:ph idx="1"/>
          </p:nvPr>
        </p:nvSpPr>
        <p:spPr/>
        <p:txBody>
          <a:bodyPr>
            <a:normAutofit/>
          </a:bodyPr>
          <a:lstStyle/>
          <a:p>
            <a:r>
              <a:rPr lang="en-US" dirty="0" smtClean="0">
                <a:latin typeface="Century Gothic" panose="020B0502020202020204" pitchFamily="34" charset="0"/>
                <a:cs typeface="Times New Roman" panose="02020603050405020304" pitchFamily="18" charset="0"/>
              </a:rPr>
              <a:t>Main </a:t>
            </a:r>
            <a:r>
              <a:rPr lang="en-US" dirty="0">
                <a:latin typeface="Century Gothic" panose="020B0502020202020204" pitchFamily="34" charset="0"/>
                <a:cs typeface="Times New Roman" panose="02020603050405020304" pitchFamily="18" charset="0"/>
              </a:rPr>
              <a:t>goal of the planned system is the real time authentication of the consumer and automation of material distribution in ration shop. </a:t>
            </a:r>
          </a:p>
          <a:p>
            <a:r>
              <a:rPr lang="en-US" dirty="0" smtClean="0">
                <a:latin typeface="Century Gothic" panose="020B0502020202020204" pitchFamily="34" charset="0"/>
                <a:cs typeface="Times New Roman" panose="02020603050405020304" pitchFamily="18" charset="0"/>
              </a:rPr>
              <a:t>I propose </a:t>
            </a:r>
            <a:r>
              <a:rPr lang="en-US" dirty="0">
                <a:latin typeface="Century Gothic" panose="020B0502020202020204" pitchFamily="34" charset="0"/>
                <a:cs typeface="Times New Roman" panose="02020603050405020304" pitchFamily="18" charset="0"/>
              </a:rPr>
              <a:t>to design a smart rationing system in which the authentication is based on Smart ration card that replaces the present paper based ration card. Here the RFID tag act as smart card which consist of all the details about the card holder </a:t>
            </a:r>
            <a:endParaRPr lang="en-US" dirty="0" smtClean="0">
              <a:latin typeface="Century Gothic" panose="020B0502020202020204" pitchFamily="34" charset="0"/>
              <a:cs typeface="Times New Roman" panose="02020603050405020304" pitchFamily="18" charset="0"/>
            </a:endParaRPr>
          </a:p>
          <a:p>
            <a:r>
              <a:rPr lang="en-US" dirty="0">
                <a:latin typeface="Century Gothic" panose="020B0502020202020204" pitchFamily="34" charset="0"/>
                <a:ea typeface="Times New Roman" panose="02020603050405020304" pitchFamily="18" charset="0"/>
              </a:rPr>
              <a:t>Customer needs to scan RFID Tag on RFID reader, which is followed by fingerprint scanning and </a:t>
            </a:r>
            <a:r>
              <a:rPr lang="en-US" dirty="0" smtClean="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then microcontroller checks customer’s details with stored to</a:t>
            </a:r>
            <a:r>
              <a:rPr lang="en-US" spc="5"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distribute material in ration shop. </a:t>
            </a:r>
            <a:endParaRPr lang="en-US" dirty="0" smtClean="0">
              <a:latin typeface="Century Gothic" panose="020B0502020202020204" pitchFamily="34" charset="0"/>
              <a:ea typeface="Times New Roman" panose="02020603050405020304" pitchFamily="18" charset="0"/>
            </a:endParaRPr>
          </a:p>
        </p:txBody>
      </p:sp>
    </p:spTree>
    <p:extLst>
      <p:ext uri="{BB962C8B-B14F-4D97-AF65-F5344CB8AC3E}">
        <p14:creationId xmlns:p14="http://schemas.microsoft.com/office/powerpoint/2010/main" val="789690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latin typeface="Cambria" panose="02040503050406030204" pitchFamily="18" charset="0"/>
                <a:ea typeface="Arial" panose="020B0604020202020204" pitchFamily="34" charset="0"/>
                <a:cs typeface="Arial" panose="020B0604020202020204" pitchFamily="34" charset="0"/>
              </a:rPr>
              <a:t>Description</a:t>
            </a:r>
            <a:endParaRPr lang="en-IN" dirty="0"/>
          </a:p>
        </p:txBody>
      </p:sp>
      <p:sp>
        <p:nvSpPr>
          <p:cNvPr id="3" name="Content Placeholder 2"/>
          <p:cNvSpPr>
            <a:spLocks noGrp="1"/>
          </p:cNvSpPr>
          <p:nvPr>
            <p:ph idx="1"/>
          </p:nvPr>
        </p:nvSpPr>
        <p:spPr/>
        <p:txBody>
          <a:bodyPr>
            <a:normAutofit/>
          </a:bodyPr>
          <a:lstStyle/>
          <a:p>
            <a:r>
              <a:rPr lang="en-US" dirty="0" smtClean="0">
                <a:latin typeface="Century Gothic" panose="020B0502020202020204" pitchFamily="34" charset="0"/>
                <a:ea typeface="Times New Roman" panose="02020603050405020304" pitchFamily="18" charset="0"/>
              </a:rPr>
              <a:t>After </a:t>
            </a:r>
            <a:r>
              <a:rPr lang="en-US" dirty="0">
                <a:latin typeface="Century Gothic" panose="020B0502020202020204" pitchFamily="34" charset="0"/>
                <a:ea typeface="Times New Roman" panose="02020603050405020304" pitchFamily="18" charset="0"/>
              </a:rPr>
              <a:t>successful verification, customers need to enter</a:t>
            </a:r>
            <a:r>
              <a:rPr lang="en-US" spc="5"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type of material as well as quantity of material using keypad the material get automatically</a:t>
            </a:r>
            <a:r>
              <a:rPr lang="en-US" spc="-65"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displayed</a:t>
            </a:r>
            <a:r>
              <a:rPr lang="en-US" spc="-65"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in</a:t>
            </a:r>
            <a:r>
              <a:rPr lang="en-US" spc="-60"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LCD</a:t>
            </a:r>
            <a:r>
              <a:rPr lang="en-US" spc="-65"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display</a:t>
            </a:r>
            <a:r>
              <a:rPr lang="en-US" spc="-60"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and</a:t>
            </a:r>
            <a:r>
              <a:rPr lang="en-US" spc="-65"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commodities</a:t>
            </a:r>
            <a:r>
              <a:rPr lang="en-US" spc="-65"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are</a:t>
            </a:r>
            <a:r>
              <a:rPr lang="en-US" spc="-60"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dispatched</a:t>
            </a:r>
            <a:r>
              <a:rPr lang="en-US" spc="-65"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without</a:t>
            </a:r>
            <a:r>
              <a:rPr lang="en-US" spc="-60"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manual</a:t>
            </a:r>
            <a:r>
              <a:rPr lang="en-US" spc="-65"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interpretation. Once the commodities are dispensed, the microcontroller sends the information</a:t>
            </a:r>
            <a:r>
              <a:rPr lang="en-US" spc="5"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to</a:t>
            </a:r>
            <a:r>
              <a:rPr lang="en-US" spc="-10"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customer</a:t>
            </a:r>
            <a:r>
              <a:rPr lang="en-US" spc="-5"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through</a:t>
            </a:r>
            <a:r>
              <a:rPr lang="en-US" spc="-5"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IoT</a:t>
            </a:r>
            <a:r>
              <a:rPr lang="en-US" spc="-10"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technology.</a:t>
            </a:r>
            <a:endParaRPr lang="en-IN" dirty="0">
              <a:latin typeface="Century Gothic" panose="020B0502020202020204" pitchFamily="34" charset="0"/>
              <a:ea typeface="Times New Roman" panose="02020603050405020304" pitchFamily="18" charset="0"/>
            </a:endParaRPr>
          </a:p>
          <a:p>
            <a:endParaRPr lang="en-US" sz="2600" dirty="0">
              <a:latin typeface="Century Gothic" panose="020B0502020202020204" pitchFamily="34" charset="0"/>
              <a:ea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789690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latin typeface="Cambria" panose="02040503050406030204" pitchFamily="18" charset="0"/>
                <a:ea typeface="Arial" panose="020B0604020202020204" pitchFamily="34" charset="0"/>
                <a:cs typeface="Arial" panose="020B0604020202020204" pitchFamily="34" charset="0"/>
              </a:rPr>
              <a:t>Objectives</a:t>
            </a:r>
            <a:endParaRPr lang="en-IN" dirty="0"/>
          </a:p>
        </p:txBody>
      </p:sp>
      <p:sp>
        <p:nvSpPr>
          <p:cNvPr id="3" name="Content Placeholder 2"/>
          <p:cNvSpPr>
            <a:spLocks noGrp="1"/>
          </p:cNvSpPr>
          <p:nvPr>
            <p:ph idx="1"/>
          </p:nvPr>
        </p:nvSpPr>
        <p:spPr/>
        <p:txBody>
          <a:bodyPr>
            <a:normAutofit lnSpcReduction="10000"/>
          </a:bodyPr>
          <a:lstStyle/>
          <a:p>
            <a:r>
              <a:rPr lang="en-US" dirty="0">
                <a:latin typeface="Century Gothic" panose="020B0502020202020204" pitchFamily="34" charset="0"/>
                <a:ea typeface="Times New Roman" panose="02020603050405020304" pitchFamily="18" charset="0"/>
              </a:rPr>
              <a:t>The </a:t>
            </a:r>
            <a:r>
              <a:rPr lang="en-US" dirty="0" smtClean="0">
                <a:latin typeface="Century Gothic" panose="020B0502020202020204" pitchFamily="34" charset="0"/>
                <a:ea typeface="Times New Roman" panose="02020603050405020304" pitchFamily="18" charset="0"/>
              </a:rPr>
              <a:t>project </a:t>
            </a:r>
            <a:r>
              <a:rPr lang="en-US" dirty="0">
                <a:latin typeface="Century Gothic" panose="020B0502020202020204" pitchFamily="34" charset="0"/>
                <a:ea typeface="Times New Roman" panose="02020603050405020304" pitchFamily="18" charset="0"/>
              </a:rPr>
              <a:t>smart </a:t>
            </a:r>
            <a:r>
              <a:rPr lang="en-US" dirty="0" smtClean="0">
                <a:latin typeface="Century Gothic" panose="020B0502020202020204" pitchFamily="34" charset="0"/>
                <a:ea typeface="Times New Roman" panose="02020603050405020304" pitchFamily="18" charset="0"/>
              </a:rPr>
              <a:t>Rationing </a:t>
            </a:r>
            <a:r>
              <a:rPr lang="en-US" dirty="0">
                <a:latin typeface="Century Gothic" panose="020B0502020202020204" pitchFamily="34" charset="0"/>
                <a:ea typeface="Times New Roman" panose="02020603050405020304" pitchFamily="18" charset="0"/>
              </a:rPr>
              <a:t>system propose to develop a system which enable</a:t>
            </a:r>
            <a:r>
              <a:rPr lang="en-US" spc="5"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the real time authentication of the consumer and automation of material distribution in</a:t>
            </a:r>
            <a:r>
              <a:rPr lang="en-US" spc="5"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ration shop. </a:t>
            </a:r>
            <a:endParaRPr lang="en-US" dirty="0" smtClean="0">
              <a:latin typeface="Century Gothic" panose="020B0502020202020204" pitchFamily="34" charset="0"/>
              <a:ea typeface="Times New Roman" panose="02020603050405020304" pitchFamily="18" charset="0"/>
            </a:endParaRPr>
          </a:p>
          <a:p>
            <a:r>
              <a:rPr lang="en-US" dirty="0">
                <a:latin typeface="Century Gothic" panose="020B0502020202020204" pitchFamily="34" charset="0"/>
                <a:ea typeface="Times New Roman" panose="02020603050405020304" pitchFamily="18" charset="0"/>
              </a:rPr>
              <a:t>I</a:t>
            </a:r>
            <a:r>
              <a:rPr lang="en-US" dirty="0" smtClean="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propose to design a smart rationing system in which the authentication is</a:t>
            </a:r>
            <a:r>
              <a:rPr lang="en-US" spc="5"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based on Smart ration card that replaces the present paper based ration card. </a:t>
            </a:r>
            <a:endParaRPr lang="en-US" dirty="0" smtClean="0">
              <a:latin typeface="Century Gothic" panose="020B0502020202020204" pitchFamily="34" charset="0"/>
              <a:ea typeface="Times New Roman" panose="02020603050405020304" pitchFamily="18" charset="0"/>
            </a:endParaRPr>
          </a:p>
          <a:p>
            <a:r>
              <a:rPr lang="en-US" dirty="0" smtClean="0">
                <a:latin typeface="Century Gothic" panose="020B0502020202020204" pitchFamily="34" charset="0"/>
                <a:ea typeface="Times New Roman" panose="02020603050405020304" pitchFamily="18" charset="0"/>
              </a:rPr>
              <a:t>Fingerprint</a:t>
            </a:r>
            <a:r>
              <a:rPr lang="en-US" spc="-285" dirty="0" smtClean="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module and RFID module is interfaced to the Arduino Microcontroller through serial</a:t>
            </a:r>
            <a:r>
              <a:rPr lang="en-US" spc="5"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port. </a:t>
            </a:r>
            <a:endParaRPr lang="en-US" dirty="0" smtClean="0">
              <a:latin typeface="Century Gothic" panose="020B0502020202020204" pitchFamily="34" charset="0"/>
              <a:ea typeface="Times New Roman" panose="02020603050405020304" pitchFamily="18" charset="0"/>
            </a:endParaRPr>
          </a:p>
          <a:p>
            <a:r>
              <a:rPr lang="en-US" dirty="0" smtClean="0">
                <a:latin typeface="Century Gothic" panose="020B0502020202020204" pitchFamily="34" charset="0"/>
                <a:ea typeface="Times New Roman" panose="02020603050405020304" pitchFamily="18" charset="0"/>
              </a:rPr>
              <a:t>The </a:t>
            </a:r>
            <a:r>
              <a:rPr lang="en-US" dirty="0">
                <a:latin typeface="Century Gothic" panose="020B0502020202020204" pitchFamily="34" charset="0"/>
                <a:ea typeface="Times New Roman" panose="02020603050405020304" pitchFamily="18" charset="0"/>
              </a:rPr>
              <a:t>user scans the smart card, which is then verified using a stored </a:t>
            </a:r>
            <a:r>
              <a:rPr lang="en-US" dirty="0" smtClean="0">
                <a:latin typeface="Century Gothic" panose="020B0502020202020204" pitchFamily="34" charset="0"/>
                <a:ea typeface="Times New Roman" panose="02020603050405020304" pitchFamily="18" charset="0"/>
              </a:rPr>
              <a:t>data. </a:t>
            </a:r>
          </a:p>
          <a:p>
            <a:r>
              <a:rPr lang="en-US" dirty="0" smtClean="0">
                <a:latin typeface="Century Gothic" panose="020B0502020202020204" pitchFamily="34" charset="0"/>
                <a:ea typeface="Times New Roman" panose="02020603050405020304" pitchFamily="18" charset="0"/>
              </a:rPr>
              <a:t>It </a:t>
            </a:r>
            <a:r>
              <a:rPr lang="en-US" dirty="0">
                <a:latin typeface="Century Gothic" panose="020B0502020202020204" pitchFamily="34" charset="0"/>
                <a:ea typeface="Times New Roman" panose="02020603050405020304" pitchFamily="18" charset="0"/>
              </a:rPr>
              <a:t>is</a:t>
            </a:r>
            <a:r>
              <a:rPr lang="en-US" spc="5"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followed by Fingerprint identification to verify the identity of the user. The fingerprint</a:t>
            </a:r>
            <a:r>
              <a:rPr lang="en-US" spc="5"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scanner</a:t>
            </a:r>
            <a:r>
              <a:rPr lang="en-US" spc="90"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acts</a:t>
            </a:r>
            <a:r>
              <a:rPr lang="en-US" spc="90"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as</a:t>
            </a:r>
            <a:r>
              <a:rPr lang="en-US" spc="95"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a</a:t>
            </a:r>
            <a:r>
              <a:rPr lang="en-US" spc="90"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level</a:t>
            </a:r>
            <a:r>
              <a:rPr lang="en-US" spc="95"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2</a:t>
            </a:r>
            <a:r>
              <a:rPr lang="en-US" spc="90"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authentication</a:t>
            </a:r>
            <a:r>
              <a:rPr lang="en-US" spc="95"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to</a:t>
            </a:r>
            <a:r>
              <a:rPr lang="en-US" spc="90"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stop</a:t>
            </a:r>
            <a:r>
              <a:rPr lang="en-US" spc="95"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any</a:t>
            </a:r>
            <a:r>
              <a:rPr lang="en-US" spc="90"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fraudulent</a:t>
            </a:r>
            <a:r>
              <a:rPr lang="en-US" spc="90"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activity</a:t>
            </a:r>
            <a:r>
              <a:rPr lang="en-US" dirty="0">
                <a:latin typeface="Times New Roman" panose="02020603050405020304" pitchFamily="18" charset="0"/>
                <a:ea typeface="Times New Roman" panose="02020603050405020304" pitchFamily="18" charset="0"/>
              </a:rPr>
              <a:t>.</a:t>
            </a:r>
            <a:r>
              <a:rPr lang="en-US" spc="90" dirty="0">
                <a:latin typeface="Times New Roman" panose="02020603050405020304" pitchFamily="18" charset="0"/>
                <a:ea typeface="Times New Roman" panose="02020603050405020304" pitchFamily="18" charset="0"/>
              </a:rPr>
              <a:t> </a:t>
            </a:r>
            <a:endParaRPr lang="en-IN" dirty="0">
              <a:latin typeface="Times New Roman" panose="02020603050405020304" pitchFamily="18" charset="0"/>
              <a:ea typeface="Times New Roman" panose="02020603050405020304" pitchFamily="18" charset="0"/>
            </a:endParaRPr>
          </a:p>
          <a:p>
            <a:endParaRPr lang="en-IN" dirty="0"/>
          </a:p>
        </p:txBody>
      </p:sp>
    </p:spTree>
    <p:extLst>
      <p:ext uri="{BB962C8B-B14F-4D97-AF65-F5344CB8AC3E}">
        <p14:creationId xmlns:p14="http://schemas.microsoft.com/office/powerpoint/2010/main" val="789690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latin typeface="Cambria" panose="02040503050406030204" pitchFamily="18" charset="0"/>
                <a:ea typeface="Arial" panose="020B0604020202020204" pitchFamily="34" charset="0"/>
                <a:cs typeface="Arial" panose="020B0604020202020204" pitchFamily="34" charset="0"/>
              </a:rPr>
              <a:t>Objectives</a:t>
            </a:r>
            <a:endParaRPr lang="en-IN" dirty="0"/>
          </a:p>
        </p:txBody>
      </p:sp>
      <p:sp>
        <p:nvSpPr>
          <p:cNvPr id="3" name="Content Placeholder 2"/>
          <p:cNvSpPr>
            <a:spLocks noGrp="1"/>
          </p:cNvSpPr>
          <p:nvPr>
            <p:ph idx="1"/>
          </p:nvPr>
        </p:nvSpPr>
        <p:spPr/>
        <p:txBody>
          <a:bodyPr>
            <a:normAutofit/>
          </a:bodyPr>
          <a:lstStyle/>
          <a:p>
            <a:r>
              <a:rPr lang="en-US" dirty="0">
                <a:latin typeface="Century Gothic" panose="020B0502020202020204" pitchFamily="34" charset="0"/>
                <a:ea typeface="Times New Roman" panose="02020603050405020304" pitchFamily="18" charset="0"/>
              </a:rPr>
              <a:t>After successful verification customers need to enter type of material and quantity of material using</a:t>
            </a:r>
            <a:r>
              <a:rPr lang="en-US" spc="5"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keypad the material get automatically dispatch without manual interpretation</a:t>
            </a:r>
            <a:r>
              <a:rPr lang="en-US" dirty="0" smtClean="0">
                <a:latin typeface="Century Gothic" panose="020B0502020202020204" pitchFamily="34" charset="0"/>
                <a:ea typeface="Times New Roman" panose="02020603050405020304" pitchFamily="18" charset="0"/>
              </a:rPr>
              <a:t>.</a:t>
            </a:r>
          </a:p>
          <a:p>
            <a:r>
              <a:rPr lang="en-US" dirty="0" smtClean="0">
                <a:latin typeface="Century Gothic" panose="020B0502020202020204" pitchFamily="34" charset="0"/>
                <a:ea typeface="Times New Roman" panose="02020603050405020304" pitchFamily="18" charset="0"/>
              </a:rPr>
              <a:t>After </a:t>
            </a:r>
            <a:r>
              <a:rPr lang="en-US" dirty="0">
                <a:latin typeface="Century Gothic" panose="020B0502020202020204" pitchFamily="34" charset="0"/>
                <a:ea typeface="Times New Roman" panose="02020603050405020304" pitchFamily="18" charset="0"/>
              </a:rPr>
              <a:t>de</a:t>
            </a:r>
            <a:r>
              <a:rPr lang="en-US" spc="-5" dirty="0">
                <a:latin typeface="Century Gothic" panose="020B0502020202020204" pitchFamily="34" charset="0"/>
                <a:ea typeface="Times New Roman" panose="02020603050405020304" pitchFamily="18" charset="0"/>
              </a:rPr>
              <a:t>livering</a:t>
            </a:r>
            <a:r>
              <a:rPr lang="en-US" spc="-70" dirty="0">
                <a:latin typeface="Century Gothic" panose="020B0502020202020204" pitchFamily="34" charset="0"/>
                <a:ea typeface="Times New Roman" panose="02020603050405020304" pitchFamily="18" charset="0"/>
              </a:rPr>
              <a:t> </a:t>
            </a:r>
            <a:r>
              <a:rPr lang="en-US" spc="-5" dirty="0">
                <a:latin typeface="Century Gothic" panose="020B0502020202020204" pitchFamily="34" charset="0"/>
                <a:ea typeface="Times New Roman" panose="02020603050405020304" pitchFamily="18" charset="0"/>
              </a:rPr>
              <a:t>proper</a:t>
            </a:r>
            <a:r>
              <a:rPr lang="en-US" spc="-70"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materials</a:t>
            </a:r>
            <a:r>
              <a:rPr lang="en-US" spc="-70"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to</a:t>
            </a:r>
            <a:r>
              <a:rPr lang="en-US" spc="-65"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consumer</a:t>
            </a:r>
            <a:r>
              <a:rPr lang="en-US" spc="-70"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the</a:t>
            </a:r>
            <a:r>
              <a:rPr lang="en-US" spc="-70"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microcontroller</a:t>
            </a:r>
            <a:r>
              <a:rPr lang="en-US" spc="-65"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sends</a:t>
            </a:r>
            <a:r>
              <a:rPr lang="en-US" spc="-70"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information</a:t>
            </a:r>
            <a:r>
              <a:rPr lang="en-US" spc="-70"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to</a:t>
            </a:r>
            <a:r>
              <a:rPr lang="en-US" spc="-70"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customers</a:t>
            </a:r>
            <a:r>
              <a:rPr lang="en-US" spc="-285"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through IoT technology. The customer can also track the history of their past consumption</a:t>
            </a:r>
            <a:r>
              <a:rPr lang="en-US" spc="-25"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using</a:t>
            </a:r>
            <a:r>
              <a:rPr lang="en-US" spc="-20" dirty="0">
                <a:latin typeface="Century Gothic" panose="020B0502020202020204" pitchFamily="34" charset="0"/>
                <a:ea typeface="Times New Roman" panose="02020603050405020304" pitchFamily="18" charset="0"/>
              </a:rPr>
              <a:t> </a:t>
            </a:r>
            <a:r>
              <a:rPr lang="en-US" spc="-20" dirty="0" smtClean="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app.</a:t>
            </a:r>
            <a:r>
              <a:rPr lang="en-US" spc="50" dirty="0">
                <a:latin typeface="Century Gothic" panose="020B0502020202020204" pitchFamily="34" charset="0"/>
                <a:ea typeface="Times New Roman" panose="02020603050405020304" pitchFamily="18" charset="0"/>
              </a:rPr>
              <a:t> </a:t>
            </a:r>
            <a:endParaRPr lang="en-US" spc="50" dirty="0" smtClean="0">
              <a:latin typeface="Century Gothic" panose="020B0502020202020204" pitchFamily="34" charset="0"/>
              <a:ea typeface="Times New Roman" panose="02020603050405020304" pitchFamily="18" charset="0"/>
            </a:endParaRPr>
          </a:p>
        </p:txBody>
      </p:sp>
    </p:spTree>
    <p:extLst>
      <p:ext uri="{BB962C8B-B14F-4D97-AF65-F5344CB8AC3E}">
        <p14:creationId xmlns:p14="http://schemas.microsoft.com/office/powerpoint/2010/main" val="369925104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latin typeface="Cambria" panose="02040503050406030204" pitchFamily="18" charset="0"/>
                <a:ea typeface="Arial" panose="020B0604020202020204" pitchFamily="34" charset="0"/>
                <a:cs typeface="Arial" panose="020B0604020202020204" pitchFamily="34" charset="0"/>
              </a:rPr>
              <a:t>Objectives</a:t>
            </a:r>
            <a:endParaRPr lang="en-IN" dirty="0"/>
          </a:p>
        </p:txBody>
      </p:sp>
      <p:sp>
        <p:nvSpPr>
          <p:cNvPr id="3" name="Content Placeholder 2"/>
          <p:cNvSpPr>
            <a:spLocks noGrp="1"/>
          </p:cNvSpPr>
          <p:nvPr>
            <p:ph idx="1"/>
          </p:nvPr>
        </p:nvSpPr>
        <p:spPr/>
        <p:txBody>
          <a:bodyPr>
            <a:normAutofit/>
          </a:bodyPr>
          <a:lstStyle/>
          <a:p>
            <a:r>
              <a:rPr lang="en-US" dirty="0" smtClean="0">
                <a:latin typeface="Century Gothic" panose="020B0502020202020204" pitchFamily="34" charset="0"/>
                <a:ea typeface="Times New Roman" panose="02020603050405020304" pitchFamily="18" charset="0"/>
              </a:rPr>
              <a:t>The</a:t>
            </a:r>
            <a:r>
              <a:rPr lang="en-US" spc="-20" dirty="0" smtClean="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main</a:t>
            </a:r>
            <a:r>
              <a:rPr lang="en-US" spc="-20"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objective</a:t>
            </a:r>
            <a:r>
              <a:rPr lang="en-US" spc="-25"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is</a:t>
            </a:r>
            <a:r>
              <a:rPr lang="en-US" spc="-20"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to</a:t>
            </a:r>
            <a:r>
              <a:rPr lang="en-US" spc="-20"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have</a:t>
            </a:r>
            <a:r>
              <a:rPr lang="en-US" spc="-20"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a</a:t>
            </a:r>
            <a:r>
              <a:rPr lang="en-US" spc="-20"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completely</a:t>
            </a:r>
            <a:r>
              <a:rPr lang="en-US" spc="-20"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automated</a:t>
            </a:r>
            <a:r>
              <a:rPr lang="en-US" spc="-25"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system</a:t>
            </a:r>
            <a:r>
              <a:rPr lang="en-US" spc="-20"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with</a:t>
            </a:r>
            <a:r>
              <a:rPr lang="en-US" spc="-285"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no human intervention resulting in 24x7 Operation like ATM Machine, automatic Ration distribution with a mechanized dispensing assembly, corruption and Forged Ration</a:t>
            </a:r>
            <a:r>
              <a:rPr lang="en-US" spc="-285"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delivery</a:t>
            </a:r>
            <a:r>
              <a:rPr lang="en-US" spc="-40"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problems</a:t>
            </a:r>
            <a:r>
              <a:rPr lang="en-US" spc="-35"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minimized</a:t>
            </a:r>
            <a:r>
              <a:rPr lang="en-US" spc="-35"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to</a:t>
            </a:r>
            <a:r>
              <a:rPr lang="en-US" spc="-35"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a</a:t>
            </a:r>
            <a:r>
              <a:rPr lang="en-US" spc="-35"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large</a:t>
            </a:r>
            <a:r>
              <a:rPr lang="en-US" spc="-35"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extent,</a:t>
            </a:r>
            <a:r>
              <a:rPr lang="en-US" spc="-35"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Two</a:t>
            </a:r>
            <a:r>
              <a:rPr lang="en-US" spc="-35"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level</a:t>
            </a:r>
            <a:r>
              <a:rPr lang="en-US" spc="-35"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online</a:t>
            </a:r>
            <a:r>
              <a:rPr lang="en-US" spc="-35"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real-time</a:t>
            </a:r>
            <a:r>
              <a:rPr lang="en-US" spc="-35"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authentication</a:t>
            </a:r>
            <a:r>
              <a:rPr lang="en-US" spc="-290"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of consumer (RFID based Smart Card, biometric),the consumer database </a:t>
            </a:r>
            <a:r>
              <a:rPr lang="en-US" dirty="0" smtClean="0">
                <a:latin typeface="Century Gothic" panose="020B0502020202020204" pitchFamily="34" charset="0"/>
                <a:ea typeface="Times New Roman" panose="02020603050405020304" pitchFamily="18" charset="0"/>
              </a:rPr>
              <a:t>(app</a:t>
            </a:r>
            <a:r>
              <a:rPr lang="en-US" dirty="0">
                <a:latin typeface="Century Gothic" panose="020B0502020202020204" pitchFamily="34" charset="0"/>
                <a:ea typeface="Times New Roman" panose="02020603050405020304" pitchFamily="18" charset="0"/>
              </a:rPr>
              <a:t>)</a:t>
            </a:r>
            <a:r>
              <a:rPr lang="en-US" spc="5"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will be updated after each transaction, Once commodities are dispensed the information</a:t>
            </a:r>
            <a:r>
              <a:rPr lang="en-US" spc="-285"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will be sent to the consumer and </a:t>
            </a:r>
            <a:r>
              <a:rPr lang="en-US" dirty="0" smtClean="0">
                <a:latin typeface="Century Gothic" panose="020B0502020202020204" pitchFamily="34" charset="0"/>
                <a:ea typeface="Times New Roman" panose="02020603050405020304" pitchFamily="18" charset="0"/>
              </a:rPr>
              <a:t>there is alerted </a:t>
            </a:r>
            <a:r>
              <a:rPr lang="en-US" dirty="0">
                <a:latin typeface="Century Gothic" panose="020B0502020202020204" pitchFamily="34" charset="0"/>
                <a:ea typeface="Times New Roman" panose="02020603050405020304" pitchFamily="18" charset="0"/>
              </a:rPr>
              <a:t>in case of theft or</a:t>
            </a:r>
            <a:r>
              <a:rPr lang="en-US" spc="5" dirty="0">
                <a:latin typeface="Century Gothic" panose="020B0502020202020204" pitchFamily="34" charset="0"/>
                <a:ea typeface="Times New Roman" panose="02020603050405020304" pitchFamily="18" charset="0"/>
              </a:rPr>
              <a:t> </a:t>
            </a:r>
            <a:r>
              <a:rPr lang="en-US" dirty="0">
                <a:latin typeface="Century Gothic" panose="020B0502020202020204" pitchFamily="34" charset="0"/>
                <a:ea typeface="Times New Roman" panose="02020603050405020304" pitchFamily="18" charset="0"/>
              </a:rPr>
              <a:t>malpractice.</a:t>
            </a:r>
            <a:endParaRPr lang="en-IN" dirty="0">
              <a:latin typeface="Century Gothic" panose="020B0502020202020204" pitchFamily="34" charset="0"/>
              <a:ea typeface="Times New Roman" panose="02020603050405020304" pitchFamily="18" charset="0"/>
            </a:endParaRPr>
          </a:p>
          <a:p>
            <a:endParaRPr lang="en-IN" dirty="0"/>
          </a:p>
        </p:txBody>
      </p:sp>
    </p:spTree>
    <p:extLst>
      <p:ext uri="{BB962C8B-B14F-4D97-AF65-F5344CB8AC3E}">
        <p14:creationId xmlns:p14="http://schemas.microsoft.com/office/powerpoint/2010/main" val="3699251046"/>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9F30101-685D-45DE-9DB6-1F040B2FDEB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8661AA8-FA16-4E58-B6CE-5E6FE2A09464}">
  <ds:schemaRefs>
    <ds:schemaRef ds:uri="http://purl.org/dc/terms/"/>
    <ds:schemaRef ds:uri="http://schemas.microsoft.com/office/2006/documentManagement/types"/>
    <ds:schemaRef ds:uri="http://schemas.openxmlformats.org/package/2006/metadata/core-properties"/>
    <ds:schemaRef ds:uri="16c05727-aa75-4e4a-9b5f-8a80a1165891"/>
    <ds:schemaRef ds:uri="http://purl.org/dc/elements/1.1/"/>
    <ds:schemaRef ds:uri="http://schemas.microsoft.com/office/2006/metadata/properties"/>
    <ds:schemaRef ds:uri="71af3243-3dd4-4a8d-8c0d-dd76da1f02a5"/>
    <ds:schemaRef ds:uri="http://schemas.microsoft.com/office/infopath/2007/PartnerControls"/>
    <ds:schemaRef ds:uri="http://www.w3.org/XML/1998/namespace"/>
    <ds:schemaRef ds:uri="http://purl.org/dc/dcmitype/"/>
  </ds:schemaRefs>
</ds:datastoreItem>
</file>

<file path=customXml/itemProps3.xml><?xml version="1.0" encoding="utf-8"?>
<ds:datastoreItem xmlns:ds="http://schemas.openxmlformats.org/officeDocument/2006/customXml" ds:itemID="{F1FC55D3-F645-4907-9137-B16FB6054B5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Ion design</Template>
  <TotalTime>0</TotalTime>
  <Words>958</Words>
  <Application>Microsoft Office PowerPoint</Application>
  <PresentationFormat>Widescreen</PresentationFormat>
  <Paragraphs>67</Paragraphs>
  <Slides>19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Arial</vt:lpstr>
      <vt:lpstr>Calibri</vt:lpstr>
      <vt:lpstr>Cambria</vt:lpstr>
      <vt:lpstr>Century Gothic</vt:lpstr>
      <vt:lpstr>Times New Roman</vt:lpstr>
      <vt:lpstr>Wingdings 3</vt:lpstr>
      <vt:lpstr>Ion</vt:lpstr>
      <vt:lpstr>A STEP TOWARDS SMART RATION SYSTEM USING         RFID &amp; IOT</vt:lpstr>
      <vt:lpstr>PowerPoint Presentation</vt:lpstr>
      <vt:lpstr>Relevance</vt:lpstr>
      <vt:lpstr>Description</vt:lpstr>
      <vt:lpstr>Description</vt:lpstr>
      <vt:lpstr>Description</vt:lpstr>
      <vt:lpstr>Objectives</vt:lpstr>
      <vt:lpstr>Objectives</vt:lpstr>
      <vt:lpstr>Objectives</vt:lpstr>
      <vt:lpstr>Existing System</vt:lpstr>
      <vt:lpstr>WORKING OF EXISTING SYSTEM</vt:lpstr>
      <vt:lpstr>Disadvantage </vt:lpstr>
      <vt:lpstr>Proposed System</vt:lpstr>
      <vt:lpstr>Components Used</vt:lpstr>
      <vt:lpstr>NOW LET’S SEE THE WORKING OF THE MODEL</vt:lpstr>
      <vt:lpstr>Future Scope</vt:lpstr>
      <vt:lpstr>Version Control</vt:lpstr>
      <vt:lpstr>References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2022-06-30T14:05:33Z</dcterms:created>
  <dcterms:modified xsi:type="dcterms:W3CDTF">2022-07-04T16:09:55Z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